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youtube.com/watch?v=c4BmmcuXMu8" TargetMode="External"/><Relationship Id="rId4" Type="http://schemas.openxmlformats.org/officeDocument/2006/relationships/image" Target="../media/image7.jpg"/><Relationship Id="rId5" Type="http://schemas.openxmlformats.org/officeDocument/2006/relationships/image" Target="../media/image11.jpg"/><Relationship Id="rId6" Type="http://schemas.openxmlformats.org/officeDocument/2006/relationships/image" Target="../media/image13.jpg"/><Relationship Id="rId7" Type="http://schemas.openxmlformats.org/officeDocument/2006/relationships/image" Target="../media/image5.jpg"/><Relationship Id="rId8" Type="http://schemas.openxmlformats.org/officeDocument/2006/relationships/image" Target="../media/image16.gif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jpg"/><Relationship Id="rId4" Type="http://schemas.openxmlformats.org/officeDocument/2006/relationships/image" Target="../media/image9.gif"/><Relationship Id="rId5" Type="http://schemas.openxmlformats.org/officeDocument/2006/relationships/image" Target="../media/image6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gif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3.gif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0.png"/><Relationship Id="rId4" Type="http://schemas.openxmlformats.org/officeDocument/2006/relationships/image" Target="../media/image2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hyperlink" Target="https://www.youtube.com/watch?v=4fAOI6BeMZY" TargetMode="External"/><Relationship Id="rId4" Type="http://schemas.openxmlformats.org/officeDocument/2006/relationships/hyperlink" Target="https://www.youtube.com/watch?v=4fAOI6BeMZY" TargetMode="External"/><Relationship Id="rId9" Type="http://schemas.openxmlformats.org/officeDocument/2006/relationships/image" Target="../media/image18.jpg"/><Relationship Id="rId5" Type="http://schemas.openxmlformats.org/officeDocument/2006/relationships/hyperlink" Target="https://www.youtube.com/watch?v=4fAOI6BeMZY" TargetMode="External"/><Relationship Id="rId6" Type="http://schemas.openxmlformats.org/officeDocument/2006/relationships/hyperlink" Target="https://www.youtube.com/watch?v=4fAOI6BeMZY" TargetMode="External"/><Relationship Id="rId7" Type="http://schemas.openxmlformats.org/officeDocument/2006/relationships/hyperlink" Target="https://www.youtube.com/watch?v=4fAOI6BeMZY" TargetMode="External"/><Relationship Id="rId8" Type="http://schemas.openxmlformats.org/officeDocument/2006/relationships/image" Target="../media/image19.jp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1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5334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Chemical Equilibrium</a:t>
            </a:r>
            <a:endParaRPr/>
          </a:p>
        </p:txBody>
      </p:sp>
      <p:pic>
        <p:nvPicPr>
          <p:cNvPr descr="http://image.tutorvista.com/content/chemical-equilibrium/hydrogen-iodide-formed.jpeg"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438400"/>
            <a:ext cx="3875498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image.tutorvista.com/content/chemical-equilibrium/reaction-rate-time-graph.gif"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05400" y="2438400"/>
            <a:ext cx="3352800" cy="2764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Disturbing Equilibrium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When a system is at equilibrium, there is a delicate balance between product and reactant formation.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This balance can be disturbed, or “stressed” in a number of ways</a:t>
            </a:r>
            <a:br>
              <a:rPr lang="en-US" sz="2960"/>
            </a:br>
            <a:endParaRPr sz="2960"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b="1" lang="en-US" sz="2960"/>
              <a:t>Changing concentration</a:t>
            </a:r>
            <a:r>
              <a:rPr lang="en-US" sz="2960"/>
              <a:t> – if one or more of the substances involved in a reaction changes, the equilibrium will be disturbed and the relative concentrations of products and reactants will change. </a:t>
            </a:r>
            <a:endParaRPr/>
          </a:p>
          <a:p>
            <a:pPr indent="-15494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At equilibrium, 99% of the carbonic acid has decomposed. 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If we add CO</a:t>
            </a:r>
            <a:r>
              <a:rPr baseline="-25000" lang="en-US" sz="2720"/>
              <a:t>2</a:t>
            </a:r>
            <a:r>
              <a:rPr lang="en-US" sz="2720"/>
              <a:t>, the equilibrium is stressed. What happens? The ratio of CO</a:t>
            </a:r>
            <a:r>
              <a:rPr baseline="-25000" lang="en-US" sz="2720"/>
              <a:t>2</a:t>
            </a:r>
            <a:r>
              <a:rPr lang="en-US" sz="2720"/>
              <a:t>/H</a:t>
            </a:r>
            <a:r>
              <a:rPr baseline="-25000" lang="en-US" sz="2720"/>
              <a:t>2</a:t>
            </a:r>
            <a:r>
              <a:rPr lang="en-US" sz="2720"/>
              <a:t>CO</a:t>
            </a:r>
            <a:r>
              <a:rPr baseline="-25000" lang="en-US" sz="2720"/>
              <a:t>3</a:t>
            </a:r>
            <a:r>
              <a:rPr lang="en-US" sz="2720"/>
              <a:t> increases temporarily to greater than 99:1, but not for long!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That added CO</a:t>
            </a:r>
            <a:r>
              <a:rPr baseline="-25000" lang="en-US" sz="2720"/>
              <a:t>2</a:t>
            </a:r>
            <a:r>
              <a:rPr lang="en-US" sz="2720"/>
              <a:t> will react with water to form carbonic acid, restoring the original ratio. Thus,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en-US" sz="2720"/>
              <a:t>Adding a product pushes a reversible reaction in the direction of the reactants.</a:t>
            </a:r>
            <a:endParaRPr sz="2720"/>
          </a:p>
        </p:txBody>
      </p:sp>
      <p:pic>
        <p:nvPicPr>
          <p:cNvPr id="154" name="Google Shape;15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22203" y="533400"/>
            <a:ext cx="6574465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The same process occurs if we remove CO</a:t>
            </a:r>
            <a:r>
              <a:rPr baseline="-25000" lang="en-US" sz="2720"/>
              <a:t>2</a:t>
            </a:r>
            <a:r>
              <a:rPr lang="en-US" sz="2720"/>
              <a:t> instead of adding it – initially the ratio of CO</a:t>
            </a:r>
            <a:r>
              <a:rPr baseline="-25000" lang="en-US" sz="2720"/>
              <a:t>2</a:t>
            </a:r>
            <a:r>
              <a:rPr lang="en-US" sz="2720"/>
              <a:t>/H</a:t>
            </a:r>
            <a:r>
              <a:rPr baseline="-25000" lang="en-US" sz="2720"/>
              <a:t>2</a:t>
            </a:r>
            <a:r>
              <a:rPr lang="en-US" sz="2720"/>
              <a:t>CO</a:t>
            </a:r>
            <a:r>
              <a:rPr baseline="-25000" lang="en-US" sz="2720"/>
              <a:t>3</a:t>
            </a:r>
            <a:r>
              <a:rPr lang="en-US" sz="2720"/>
              <a:t> declines, but this is followed by increased decomposition of carbonic acid: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en-US" sz="2720"/>
              <a:t>Removing a product pushes a reversible reaction in the direction of products.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These properties of equilibria are often used to increase yields of chemical reaction – products are removed as soon as they are formed, so the system is continually stressed and produces more products.</a:t>
            </a:r>
            <a:endParaRPr/>
          </a:p>
          <a:p>
            <a:pPr indent="-17018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  <p:pic>
        <p:nvPicPr>
          <p:cNvPr id="160" name="Google Shape;16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22203" y="533400"/>
            <a:ext cx="6574465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Changing Temperature</a:t>
            </a:r>
            <a:endParaRPr/>
          </a:p>
        </p:txBody>
      </p:sp>
      <p:sp>
        <p:nvSpPr>
          <p:cNvPr id="166" name="Google Shape;166;p25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b="1" lang="en-US" sz="2960"/>
              <a:t>Changing Temperature</a:t>
            </a:r>
            <a:r>
              <a:rPr lang="en-US" sz="2960"/>
              <a:t> – increasing the temperature causes the equilibrium to shift in the direction of the reaction that </a:t>
            </a:r>
            <a:r>
              <a:rPr b="1" i="1" lang="en-US" sz="2960"/>
              <a:t>absorbs</a:t>
            </a:r>
            <a:r>
              <a:rPr lang="en-US" sz="2960"/>
              <a:t> heat – the endothermic reaction. Thus we can consider heat to be a product.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ctr">
              <a:lnSpc>
                <a:spcPct val="80000"/>
              </a:lnSpc>
              <a:spcBef>
                <a:spcPts val="869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	</a:t>
            </a:r>
            <a:r>
              <a:rPr lang="en-US" sz="4347"/>
              <a:t>A + B 🡪 AB + Heat</a:t>
            </a:r>
            <a:br>
              <a:rPr lang="en-US" sz="2960"/>
            </a:br>
            <a:endParaRPr sz="2960"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Given this hypothetical reaction, what would happen to the equilibrium if you added heat to the reaction vessel? What would happen if you cooled the reaction vessel?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equilibrium reaction at constant pressure:</a:t>
            </a:r>
            <a:br>
              <a:rPr lang="en-US" sz="3959"/>
            </a:br>
            <a:r>
              <a:rPr lang="en-US" sz="3959"/>
              <a:t>2HBr(</a:t>
            </a:r>
            <a:r>
              <a:rPr i="1" lang="en-US" sz="3959"/>
              <a:t>g</a:t>
            </a:r>
            <a:r>
              <a:rPr lang="en-US" sz="3959"/>
              <a:t>) + 69.6 kJ ↔ H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 + Br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</a:t>
            </a:r>
            <a:endParaRPr sz="3959"/>
          </a:p>
        </p:txBody>
      </p:sp>
      <p:sp>
        <p:nvSpPr>
          <p:cNvPr id="172" name="Google Shape;172;p26"/>
          <p:cNvSpPr txBox="1"/>
          <p:nvPr>
            <p:ph idx="1" type="body"/>
          </p:nvPr>
        </p:nvSpPr>
        <p:spPr>
          <a:xfrm>
            <a:off x="457200" y="19050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When the temperature is increased, the equilibrium will shift to the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right, and the concentration of HBr(</a:t>
            </a:r>
            <a:r>
              <a:rPr i="1" lang="en-US" sz="2960"/>
              <a:t>g</a:t>
            </a:r>
            <a:r>
              <a:rPr lang="en-US" sz="2960"/>
              <a:t>) will decrease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right, and the concentration of HBr(</a:t>
            </a:r>
            <a:r>
              <a:rPr i="1" lang="en-US" sz="2960"/>
              <a:t>g</a:t>
            </a:r>
            <a:r>
              <a:rPr lang="en-US" sz="2960"/>
              <a:t>) will increase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left, and the concentration of HBr(</a:t>
            </a:r>
            <a:r>
              <a:rPr i="1" lang="en-US" sz="2960"/>
              <a:t>g</a:t>
            </a:r>
            <a:r>
              <a:rPr lang="en-US" sz="2960"/>
              <a:t>) will decrease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left, and the concentration of HBr(</a:t>
            </a:r>
            <a:r>
              <a:rPr i="1" lang="en-US" sz="2960"/>
              <a:t>g</a:t>
            </a:r>
            <a:r>
              <a:rPr lang="en-US" sz="2960"/>
              <a:t>) will increase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/>
          <p:nvPr>
            <p:ph type="title"/>
          </p:nvPr>
        </p:nvSpPr>
        <p:spPr>
          <a:xfrm>
            <a:off x="457200" y="274638"/>
            <a:ext cx="8229600" cy="178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An increase in the temperature of a system at equilibrium favors the</a:t>
            </a:r>
            <a:br>
              <a:rPr lang="en-US" sz="3959"/>
            </a:br>
            <a:endParaRPr sz="3959"/>
          </a:p>
        </p:txBody>
      </p:sp>
      <p:sp>
        <p:nvSpPr>
          <p:cNvPr id="178" name="Google Shape;178;p27"/>
          <p:cNvSpPr txBox="1"/>
          <p:nvPr>
            <p:ph idx="1" type="body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endothermic reaction and decreases its rate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endothermic reaction and increases its rate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exothermic reaction and decreases its rate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exothermic reaction and increases its rate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Changing Pressure</a:t>
            </a:r>
            <a:endParaRPr/>
          </a:p>
        </p:txBody>
      </p:sp>
      <p:sp>
        <p:nvSpPr>
          <p:cNvPr id="184" name="Google Shape;184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</a:t>
            </a:r>
            <a:r>
              <a:rPr b="1" lang="en-US"/>
              <a:t> </a:t>
            </a:r>
            <a:r>
              <a:rPr lang="en-US"/>
              <a:t>gases, a change in pressure will have no effect on the equilibrium if the reactants have the same number of molecules (moles) as the products.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However, if the number of moles of product is different from the number of moles of reactant, pressure changes have dramatic effects on equilibrium.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reaction: </a:t>
            </a:r>
            <a:br>
              <a:rPr lang="en-US" sz="3959"/>
            </a:br>
            <a:r>
              <a:rPr lang="en-US" sz="3959"/>
              <a:t>2N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 + O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 ↔ 2N</a:t>
            </a:r>
            <a:r>
              <a:rPr baseline="-25000" lang="en-US" sz="3959"/>
              <a:t>2</a:t>
            </a:r>
            <a:r>
              <a:rPr lang="en-US" sz="3959"/>
              <a:t>O(</a:t>
            </a:r>
            <a:r>
              <a:rPr i="1" lang="en-US" sz="3959"/>
              <a:t>g</a:t>
            </a:r>
            <a:r>
              <a:rPr lang="en-US" sz="3959"/>
              <a:t>)</a:t>
            </a:r>
            <a:endParaRPr sz="3959"/>
          </a:p>
        </p:txBody>
      </p:sp>
      <p:sp>
        <p:nvSpPr>
          <p:cNvPr id="190" name="Google Shape;190;p29"/>
          <p:cNvSpPr txBox="1"/>
          <p:nvPr>
            <p:ph idx="1" type="body"/>
          </p:nvPr>
        </p:nvSpPr>
        <p:spPr>
          <a:xfrm>
            <a:off x="457200" y="2133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Which statement is true when this system reaches equilibrium?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All of the N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has been consumed.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All of the O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has been consumed.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Pressure changes no longer occur.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forward reaction no longer occurs.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reaction at equilibrium: 2CO(</a:t>
            </a:r>
            <a:r>
              <a:rPr i="1" lang="en-US" sz="3959"/>
              <a:t>g</a:t>
            </a:r>
            <a:r>
              <a:rPr lang="en-US" sz="3959"/>
              <a:t>) + O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 ↔ 2CO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</a:t>
            </a:r>
            <a:endParaRPr sz="3959"/>
          </a:p>
        </p:txBody>
      </p:sp>
      <p:sp>
        <p:nvSpPr>
          <p:cNvPr id="196" name="Google Shape;196;p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When the reaction is subjected to stress, a change will occur in the concentration of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reactants, only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products, only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both reactants and products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neither reactants nor products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A(g) + 3B(g) ↔ 2C(g)</a:t>
            </a:r>
            <a:endParaRPr/>
          </a:p>
        </p:txBody>
      </p:sp>
      <p:sp>
        <p:nvSpPr>
          <p:cNvPr id="202" name="Google Shape;202;p31"/>
          <p:cNvSpPr txBox="1"/>
          <p:nvPr>
            <p:ph idx="1" type="body"/>
          </p:nvPr>
        </p:nvSpPr>
        <p:spPr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Note that in this reaction, the products have half the number of moles as the reactants do.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When this reaction proceeds, the pressure is reduced.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Let’s say you have the above reaction in a container, and you reduce the pressure further. What happens?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Reducing pressure pushes the reaction towards the reactants.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To restore the original pressure, product “C” decomposes to A and B, increasing the number of molecules.</a:t>
            </a:r>
            <a:endParaRPr/>
          </a:p>
          <a:p>
            <a:pPr indent="-15494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Reversible Reactions</a:t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Most chemical reactions are reversible. What does this mean?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The products of a chemical reaction, under certain conditions, can be combined to re-form the reactants.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What are those conditions?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Sometimes they are similar to the reaction that formed the products, sometimes not.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All such reactions are referred to as </a:t>
            </a:r>
            <a:r>
              <a:rPr b="1" lang="en-US" sz="2720"/>
              <a:t>reversible reactions</a:t>
            </a:r>
            <a:r>
              <a:rPr lang="en-US" sz="2720"/>
              <a:t>, not matter what route it takes to get there.</a:t>
            </a:r>
            <a:endParaRPr/>
          </a:p>
          <a:p>
            <a:pPr indent="-17018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 Chatelier’s Principle</a:t>
            </a:r>
            <a:endParaRPr/>
          </a:p>
        </p:txBody>
      </p:sp>
      <p:sp>
        <p:nvSpPr>
          <p:cNvPr id="208" name="Google Shape;208;p32"/>
          <p:cNvSpPr txBox="1"/>
          <p:nvPr>
            <p:ph idx="1" type="body"/>
          </p:nvPr>
        </p:nvSpPr>
        <p:spPr>
          <a:xfrm>
            <a:off x="457200" y="1295400"/>
            <a:ext cx="8229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The relationships between equilibrium and concentration, temperature, and pressure were elucidated by Henri-Louis Le Chatelier at the turn of the century.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In particular, he was interested in producing ammonia from hydrogen and nitrogen:</a:t>
            </a:r>
            <a:br>
              <a:rPr lang="en-US" sz="2720"/>
            </a:br>
            <a:endParaRPr sz="2720"/>
          </a:p>
          <a:p>
            <a:pPr indent="-342900" lvl="0" marL="342900" rtl="0" algn="ctr">
              <a:lnSpc>
                <a:spcPct val="80000"/>
              </a:lnSpc>
              <a:spcBef>
                <a:spcPts val="782"/>
              </a:spcBef>
              <a:spcAft>
                <a:spcPts val="0"/>
              </a:spcAft>
              <a:buClr>
                <a:schemeClr val="dk1"/>
              </a:buClr>
              <a:buSzPts val="3909"/>
              <a:buNone/>
            </a:pPr>
            <a:r>
              <a:rPr lang="en-US" sz="3909"/>
              <a:t>N</a:t>
            </a:r>
            <a:r>
              <a:rPr baseline="-25000" lang="en-US" sz="3909"/>
              <a:t>2</a:t>
            </a:r>
            <a:r>
              <a:rPr lang="en-US" sz="3909"/>
              <a:t>(g) + 3H</a:t>
            </a:r>
            <a:r>
              <a:rPr baseline="-25000" lang="en-US" sz="3909"/>
              <a:t>2</a:t>
            </a:r>
            <a:r>
              <a:rPr lang="en-US" sz="3909"/>
              <a:t>(g) ↔ 2NH</a:t>
            </a:r>
            <a:r>
              <a:rPr baseline="-25000" lang="en-US" sz="3909"/>
              <a:t>3</a:t>
            </a:r>
            <a:r>
              <a:rPr lang="en-US" sz="3909"/>
              <a:t>(g)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Although he didn’t succeed in creating an industrial process for ammonia production, another scientist, Fritz Haber, was successful.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Le Chatelier’s work is summarized in a simple statement, Le Chatelier’s Principle.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 Chatelier’s Principle</a:t>
            </a:r>
            <a:endParaRPr/>
          </a:p>
        </p:txBody>
      </p:sp>
      <p:sp>
        <p:nvSpPr>
          <p:cNvPr id="214" name="Google Shape;214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en-US"/>
              <a:t>If a stress is applied to a system, in a dynamic equilibrium, the system changes to relieve the stress.</a:t>
            </a:r>
            <a:br>
              <a:rPr lang="en-US"/>
            </a:b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This statement applies to concentration changes, temperature changes, and pressure changes.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/>
          <p:nvPr>
            <p:ph type="title"/>
          </p:nvPr>
        </p:nvSpPr>
        <p:spPr>
          <a:xfrm>
            <a:off x="457200" y="274638"/>
            <a:ext cx="8229600" cy="2316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Ammonia is produced commercially by the Haber reaction:</a:t>
            </a:r>
            <a:br>
              <a:rPr lang="en-US" sz="3959"/>
            </a:br>
            <a:r>
              <a:rPr lang="en-US" sz="3959"/>
              <a:t>N</a:t>
            </a:r>
            <a:r>
              <a:rPr baseline="-25000" lang="en-US" sz="3959"/>
              <a:t>2</a:t>
            </a:r>
            <a:r>
              <a:rPr lang="en-US" sz="3959"/>
              <a:t>(g) + 3H</a:t>
            </a:r>
            <a:r>
              <a:rPr baseline="-25000" lang="en-US" sz="3959"/>
              <a:t>2</a:t>
            </a:r>
            <a:r>
              <a:rPr lang="en-US" sz="3959"/>
              <a:t>(g)   ↔ 2NH</a:t>
            </a:r>
            <a:r>
              <a:rPr baseline="-25000" lang="en-US" sz="3959"/>
              <a:t>3</a:t>
            </a:r>
            <a:r>
              <a:rPr lang="en-US" sz="3959"/>
              <a:t>(g) + energy</a:t>
            </a:r>
            <a:br>
              <a:rPr lang="en-US" sz="3959"/>
            </a:br>
            <a:endParaRPr sz="3959"/>
          </a:p>
        </p:txBody>
      </p:sp>
      <p:sp>
        <p:nvSpPr>
          <p:cNvPr id="220" name="Google Shape;220;p34"/>
          <p:cNvSpPr txBox="1"/>
          <p:nvPr>
            <p:ph idx="1" type="body"/>
          </p:nvPr>
        </p:nvSpPr>
        <p:spPr>
          <a:xfrm>
            <a:off x="457200" y="3124200"/>
            <a:ext cx="8229600" cy="300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The formation of ammonia is favored by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 increase in pressure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decrease in pressure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removal of N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removal of H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5"/>
          <p:cNvSpPr txBox="1"/>
          <p:nvPr>
            <p:ph type="title"/>
          </p:nvPr>
        </p:nvSpPr>
        <p:spPr>
          <a:xfrm>
            <a:off x="457200" y="274638"/>
            <a:ext cx="8229600" cy="2163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equation representing a reaction at equilibrium:</a:t>
            </a:r>
            <a:br>
              <a:rPr lang="en-US" sz="3959"/>
            </a:br>
            <a:r>
              <a:rPr lang="en-US" sz="3959"/>
              <a:t>N</a:t>
            </a:r>
            <a:r>
              <a:rPr baseline="-25000" lang="en-US" sz="3959"/>
              <a:t>2</a:t>
            </a:r>
            <a:r>
              <a:rPr lang="en-US" sz="3959"/>
              <a:t>(g) + 3H</a:t>
            </a:r>
            <a:r>
              <a:rPr baseline="-25000" lang="en-US" sz="3959"/>
              <a:t>2</a:t>
            </a:r>
            <a:r>
              <a:rPr lang="en-US" sz="3959"/>
              <a:t>(g)  ↔  2NH</a:t>
            </a:r>
            <a:r>
              <a:rPr baseline="-25000" lang="en-US" sz="3959"/>
              <a:t>3</a:t>
            </a:r>
            <a:r>
              <a:rPr lang="en-US" sz="3959"/>
              <a:t>(g) + energy</a:t>
            </a:r>
            <a:br>
              <a:rPr lang="en-US" sz="3959"/>
            </a:br>
            <a:endParaRPr sz="3959"/>
          </a:p>
        </p:txBody>
      </p:sp>
      <p:sp>
        <p:nvSpPr>
          <p:cNvPr id="226" name="Google Shape;226;p35"/>
          <p:cNvSpPr txBox="1"/>
          <p:nvPr>
            <p:ph idx="1" type="body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Which change causes the equilibrium to shift to the right?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decreasing the concentration of H</a:t>
            </a:r>
            <a:r>
              <a:rPr baseline="-25000" lang="en-US"/>
              <a:t>2</a:t>
            </a:r>
            <a:r>
              <a:rPr lang="en-US"/>
              <a:t>(g)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decreasing the pressure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increasing the concentration of N</a:t>
            </a:r>
            <a:r>
              <a:rPr baseline="-25000" lang="en-US"/>
              <a:t>2</a:t>
            </a:r>
            <a:r>
              <a:rPr lang="en-US"/>
              <a:t>(g)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increasing the temperature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/>
          <p:nvPr>
            <p:ph idx="1" type="body"/>
          </p:nvPr>
        </p:nvSpPr>
        <p:spPr>
          <a:xfrm>
            <a:off x="457200" y="457200"/>
            <a:ext cx="8229600" cy="5668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In which reaction at equilibrium will the point of equilibrium shift to the right when the pressure decreases at constant temperature?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+ 3H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↔ 2NH</a:t>
            </a:r>
            <a:r>
              <a:rPr baseline="-25000" lang="en-US"/>
              <a:t>3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+ Br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↔ 2HBr(</a:t>
            </a:r>
            <a:r>
              <a:rPr i="1" lang="en-US"/>
              <a:t>g</a:t>
            </a:r>
            <a:r>
              <a:rPr lang="en-US"/>
              <a:t>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CaCO</a:t>
            </a:r>
            <a:r>
              <a:rPr baseline="-25000" lang="en-US"/>
              <a:t>3</a:t>
            </a:r>
            <a:r>
              <a:rPr lang="en-US"/>
              <a:t>(</a:t>
            </a:r>
            <a:r>
              <a:rPr i="1" lang="en-US"/>
              <a:t>s</a:t>
            </a:r>
            <a:r>
              <a:rPr lang="en-US"/>
              <a:t>) ↔ CaO(</a:t>
            </a:r>
            <a:r>
              <a:rPr i="1" lang="en-US"/>
              <a:t>s</a:t>
            </a:r>
            <a:r>
              <a:rPr lang="en-US"/>
              <a:t>) + CO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+ O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↔ 2NO(</a:t>
            </a:r>
            <a:r>
              <a:rPr i="1" lang="en-US"/>
              <a:t>g</a:t>
            </a:r>
            <a:r>
              <a:rPr lang="en-US"/>
              <a:t>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7"/>
          <p:cNvSpPr txBox="1"/>
          <p:nvPr>
            <p:ph type="title"/>
          </p:nvPr>
        </p:nvSpPr>
        <p:spPr>
          <a:xfrm>
            <a:off x="228600" y="274638"/>
            <a:ext cx="8763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reaction: </a:t>
            </a:r>
            <a:br>
              <a:rPr lang="en-US" sz="3959"/>
            </a:br>
            <a:r>
              <a:rPr lang="en-US" sz="3240"/>
              <a:t>2Na(</a:t>
            </a:r>
            <a:r>
              <a:rPr i="1" lang="en-US" sz="3240"/>
              <a:t>s</a:t>
            </a:r>
            <a:r>
              <a:rPr lang="en-US" sz="3240"/>
              <a:t>) + 2H</a:t>
            </a:r>
            <a:r>
              <a:rPr baseline="-25000" lang="en-US" sz="3240"/>
              <a:t>2</a:t>
            </a:r>
            <a:r>
              <a:rPr lang="en-US" sz="3240"/>
              <a:t>O(</a:t>
            </a:r>
            <a:r>
              <a:rPr i="1" lang="en-US" sz="3240"/>
              <a:t>l</a:t>
            </a:r>
            <a:r>
              <a:rPr lang="en-US" sz="3240"/>
              <a:t>) → 2Na</a:t>
            </a:r>
            <a:r>
              <a:rPr baseline="30000" lang="en-US" sz="3240"/>
              <a:t>+</a:t>
            </a:r>
            <a:r>
              <a:rPr lang="en-US" sz="3240"/>
              <a:t>(</a:t>
            </a:r>
            <a:r>
              <a:rPr i="1" lang="en-US" sz="3240"/>
              <a:t>aq</a:t>
            </a:r>
            <a:r>
              <a:rPr lang="en-US" sz="3240"/>
              <a:t>) + 2OH</a:t>
            </a:r>
            <a:r>
              <a:rPr baseline="30000" lang="en-US" sz="3240"/>
              <a:t>-</a:t>
            </a:r>
            <a:r>
              <a:rPr lang="en-US" sz="3240"/>
              <a:t>(</a:t>
            </a:r>
            <a:r>
              <a:rPr i="1" lang="en-US" sz="3240"/>
              <a:t>aq</a:t>
            </a:r>
            <a:r>
              <a:rPr lang="en-US" sz="3240"/>
              <a:t>) + H</a:t>
            </a:r>
            <a:r>
              <a:rPr baseline="-25000" lang="en-US" sz="3240"/>
              <a:t>2</a:t>
            </a:r>
            <a:r>
              <a:rPr lang="en-US" sz="3240"/>
              <a:t>(</a:t>
            </a:r>
            <a:r>
              <a:rPr i="1" lang="en-US" sz="3240"/>
              <a:t>g</a:t>
            </a:r>
            <a:r>
              <a:rPr lang="en-US" sz="3240"/>
              <a:t>)</a:t>
            </a:r>
            <a:endParaRPr sz="3959"/>
          </a:p>
        </p:txBody>
      </p:sp>
      <p:sp>
        <p:nvSpPr>
          <p:cNvPr id="237" name="Google Shape;237;p37"/>
          <p:cNvSpPr txBox="1"/>
          <p:nvPr>
            <p:ph idx="1" type="body"/>
          </p:nvPr>
        </p:nvSpPr>
        <p:spPr>
          <a:xfrm>
            <a:off x="533400" y="20574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This reaction goes to completion because one of the products formed is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 insoluble base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soluble base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precipitate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gas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8"/>
          <p:cNvSpPr txBox="1"/>
          <p:nvPr>
            <p:ph type="ctrTitle"/>
          </p:nvPr>
        </p:nvSpPr>
        <p:spPr>
          <a:xfrm>
            <a:off x="685800" y="609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The Haber Process</a:t>
            </a:r>
            <a:endParaRPr/>
          </a:p>
        </p:txBody>
      </p:sp>
      <p:pic>
        <p:nvPicPr>
          <p:cNvPr descr="https://encrypted-tbn0.gstatic.com/images?q=tbn:ANd9GcQgJ0sL8UEEMA76ZavCPhznnsFxIVH805LfHbcF9sCf3fMKpBdQ" id="243" name="Google Shape;243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1600200" cy="2476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2.gstatic.com/images?q=tbn:ANd9GcQAKQpg8e3iZBCdjEYm3uucWjCGshk3YJR34H6Zf5p_X_rWeQh-" id="244" name="Google Shape;244;p3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8600" y="3886200"/>
            <a:ext cx="1905000" cy="27336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0.gstatic.com/images?q=tbn:ANd9GcT5o51xqS4XIM_mNnRj_KbiPM28U78yPBRo9fnl11GsgbhwilfW" id="245" name="Google Shape;245;p3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86600" y="228600"/>
            <a:ext cx="1838325" cy="24955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1.gstatic.com/images?q=tbn:ANd9GcT_dbkN4upsblV6re2vyAESLQhoifpC0sFVlLfOWBgTfttduoytng" id="246" name="Google Shape;246;p3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86600" y="4648200"/>
            <a:ext cx="1809750" cy="19431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bbc.co.uk/schools/gcsebitesize/science/images/addgateway_contprocess.gif" id="247" name="Google Shape;247;p3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057400" y="1828800"/>
            <a:ext cx="4876800" cy="3962401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38"/>
          <p:cNvSpPr/>
          <p:nvPr/>
        </p:nvSpPr>
        <p:spPr>
          <a:xfrm>
            <a:off x="2286000" y="5867400"/>
            <a:ext cx="46482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(g) + 3H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(g) ↔ 2NH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(g) + 92kJ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Nitrogen</a:t>
            </a:r>
            <a:endParaRPr/>
          </a:p>
        </p:txBody>
      </p:sp>
      <p:pic>
        <p:nvPicPr>
          <p:cNvPr descr="https://encrypted-tbn0.gstatic.com/images?q=tbn:ANd9GcRZVs0v2rnFgOJLtaD8hv3HDPwHrrKWX_OWc7mlTAeD_XszvNCDFQ" id="254" name="Google Shape;25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905000"/>
            <a:ext cx="3549752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gcsescience.com/Nitrogen-Molecule.gif" id="255" name="Google Shape;255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286000"/>
            <a:ext cx="3524250" cy="17907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chemprofessor.com/bonding_files/image015.jpg" id="256" name="Google Shape;256;p3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00200" y="4724400"/>
            <a:ext cx="6527569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0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Haber’s Idea</a:t>
            </a:r>
            <a:endParaRPr/>
          </a:p>
        </p:txBody>
      </p:sp>
      <p:sp>
        <p:nvSpPr>
          <p:cNvPr id="262" name="Google Shape;262;p40"/>
          <p:cNvSpPr txBox="1"/>
          <p:nvPr>
            <p:ph idx="1" type="body"/>
          </p:nvPr>
        </p:nvSpPr>
        <p:spPr>
          <a:xfrm>
            <a:off x="304800" y="30480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At 500C, yield is 0.1%!!</a:t>
            </a:r>
            <a:endParaRPr/>
          </a:p>
        </p:txBody>
      </p:sp>
      <p:pic>
        <p:nvPicPr>
          <p:cNvPr id="263" name="Google Shape;263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143000"/>
            <a:ext cx="6899373" cy="169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7800" y="4038600"/>
            <a:ext cx="588977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40"/>
          <p:cNvSpPr/>
          <p:nvPr/>
        </p:nvSpPr>
        <p:spPr>
          <a:xfrm>
            <a:off x="990600" y="6096000"/>
            <a:ext cx="62484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700 atm, yield is 47%!!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1"/>
          <p:cNvSpPr txBox="1"/>
          <p:nvPr>
            <p:ph type="title"/>
          </p:nvPr>
        </p:nvSpPr>
        <p:spPr>
          <a:xfrm>
            <a:off x="304800" y="274638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Catalysts and Equilibrium</a:t>
            </a:r>
            <a:endParaRPr/>
          </a:p>
        </p:txBody>
      </p:sp>
      <p:sp>
        <p:nvSpPr>
          <p:cNvPr id="271" name="Google Shape;271;p4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Catalysts speed up reactions – in </a:t>
            </a:r>
            <a:r>
              <a:rPr b="1" i="1" lang="en-US"/>
              <a:t>both</a:t>
            </a:r>
            <a:r>
              <a:rPr lang="en-US"/>
              <a:t> directions!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Catalyists have no effect on the overall outcome of reactions – the equilibrium condition.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457200" y="274638"/>
            <a:ext cx="8229600" cy="178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When hydrogen gas is passed over magnetic iron oxide, iron and steam are produced:</a:t>
            </a:r>
            <a:br>
              <a:rPr lang="en-US" sz="3959"/>
            </a:br>
            <a:endParaRPr sz="3959"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Fe</a:t>
            </a:r>
            <a:r>
              <a:rPr baseline="-25000" lang="en-US" sz="2960"/>
              <a:t>3</a:t>
            </a:r>
            <a:r>
              <a:rPr lang="en-US" sz="2960"/>
              <a:t>O</a:t>
            </a:r>
            <a:r>
              <a:rPr baseline="-25000" lang="en-US" sz="2960"/>
              <a:t>4</a:t>
            </a:r>
            <a:r>
              <a:rPr lang="en-US" sz="2960"/>
              <a:t>(s) + 4H</a:t>
            </a:r>
            <a:r>
              <a:rPr baseline="-25000" lang="en-US" sz="2960"/>
              <a:t>2</a:t>
            </a:r>
            <a:r>
              <a:rPr lang="en-US" sz="2960"/>
              <a:t>(g) → 3Fe(s) + 4H</a:t>
            </a:r>
            <a:r>
              <a:rPr baseline="-25000" lang="en-US" sz="2960"/>
              <a:t>2</a:t>
            </a:r>
            <a:r>
              <a:rPr lang="en-US" sz="2960"/>
              <a:t>O(g) 	eq. 1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br>
              <a:rPr lang="en-US" sz="2960"/>
            </a:br>
            <a:r>
              <a:rPr lang="en-US" sz="2960"/>
              <a:t>Passing steam over red-hot iron gives the opposite reaction: magnetic iron oxide is produced, and hydrogen gas is liberated.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3Fe(s) + 4H</a:t>
            </a:r>
            <a:r>
              <a:rPr baseline="-25000" lang="en-US" sz="2960"/>
              <a:t>2</a:t>
            </a:r>
            <a:r>
              <a:rPr lang="en-US" sz="2960"/>
              <a:t>O(g) → Fe</a:t>
            </a:r>
            <a:r>
              <a:rPr baseline="-25000" lang="en-US" sz="2960"/>
              <a:t>3</a:t>
            </a:r>
            <a:r>
              <a:rPr lang="en-US" sz="2960"/>
              <a:t>O</a:t>
            </a:r>
            <a:r>
              <a:rPr baseline="-25000" lang="en-US" sz="2960"/>
              <a:t>4</a:t>
            </a:r>
            <a:r>
              <a:rPr lang="en-US" sz="2960"/>
              <a:t>(s) + 4H</a:t>
            </a:r>
            <a:r>
              <a:rPr baseline="-25000" lang="en-US" sz="2960"/>
              <a:t>2</a:t>
            </a:r>
            <a:r>
              <a:rPr lang="en-US" sz="2960"/>
              <a:t>(g) 	eq. 2</a:t>
            </a:r>
            <a:br>
              <a:rPr lang="en-US" sz="2960"/>
            </a:br>
            <a:endParaRPr sz="2960"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reaction at equilibrium:</a:t>
            </a:r>
            <a:br>
              <a:rPr lang="en-US" sz="3959"/>
            </a:br>
            <a:endParaRPr sz="3959"/>
          </a:p>
        </p:txBody>
      </p:sp>
      <p:sp>
        <p:nvSpPr>
          <p:cNvPr id="277" name="Google Shape;277;p4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Which change will not affect the equilibrium concentrations of </a:t>
            </a:r>
            <a:r>
              <a:rPr i="1" lang="en-US"/>
              <a:t>A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), </a:t>
            </a:r>
            <a:r>
              <a:rPr i="1" lang="en-US"/>
              <a:t>B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), and </a:t>
            </a:r>
            <a:r>
              <a:rPr i="1" lang="en-US"/>
              <a:t>A</a:t>
            </a:r>
            <a:r>
              <a:rPr baseline="-25000" lang="en-US"/>
              <a:t>2</a:t>
            </a:r>
            <a:r>
              <a:rPr i="1" lang="en-US"/>
              <a:t>B</a:t>
            </a:r>
            <a:r>
              <a:rPr baseline="-25000" lang="en-US"/>
              <a:t>3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adding more </a:t>
            </a:r>
            <a:r>
              <a:rPr i="1" lang="en-US"/>
              <a:t>A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adding a catalyst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increasing the temperature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increasing the pressure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://www.castlelearning.com/review/Courses/chem/chem080134-q1.gif?v=20030226045604" id="278" name="Google Shape;278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2600" y="914400"/>
            <a:ext cx="498613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Physical Equilibria</a:t>
            </a:r>
            <a:endParaRPr/>
          </a:p>
        </p:txBody>
      </p:sp>
      <p:sp>
        <p:nvSpPr>
          <p:cNvPr id="284" name="Google Shape;284;p4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Equilibrium also occurs in many physical processes: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- saturated solutions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- phase changes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	evaporation of liquids (vapor pressure)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	evaporation of solids (sublimation)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	condensation of gases to liquids and solids 	(deposition)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Tables G and H Reflect Physical Equilibrium Processes</a:t>
            </a:r>
            <a:endParaRPr sz="3959"/>
          </a:p>
        </p:txBody>
      </p:sp>
      <p:pic>
        <p:nvPicPr>
          <p:cNvPr id="290" name="Google Shape;290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524000"/>
            <a:ext cx="3524250" cy="5084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33800" y="1752600"/>
            <a:ext cx="5178009" cy="452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Saturated Solutions</a:t>
            </a:r>
            <a:endParaRPr/>
          </a:p>
        </p:txBody>
      </p:sp>
      <p:sp>
        <p:nvSpPr>
          <p:cNvPr id="297" name="Google Shape;297;p45"/>
          <p:cNvSpPr txBox="1"/>
          <p:nvPr>
            <p:ph idx="1" type="body"/>
          </p:nvPr>
        </p:nvSpPr>
        <p:spPr>
          <a:xfrm>
            <a:off x="3733800" y="1600200"/>
            <a:ext cx="510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a given compound, any point on the line,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Rate dissolving = rate crystallizing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KNO</a:t>
            </a:r>
            <a:r>
              <a:rPr baseline="-25000" lang="en-US" sz="2800"/>
              <a:t>3</a:t>
            </a:r>
            <a:r>
              <a:rPr lang="en-US" sz="2800"/>
              <a:t>(s) ↔ K</a:t>
            </a:r>
            <a:r>
              <a:rPr baseline="30000" lang="en-US" sz="2800"/>
              <a:t>+</a:t>
            </a:r>
            <a:r>
              <a:rPr lang="en-US" sz="2800"/>
              <a:t>(aq)  +  NO</a:t>
            </a:r>
            <a:r>
              <a:rPr baseline="-25000" lang="en-US" sz="2800"/>
              <a:t>3</a:t>
            </a:r>
            <a:r>
              <a:rPr baseline="30000" lang="en-US" sz="2800"/>
              <a:t>-</a:t>
            </a:r>
            <a:r>
              <a:rPr lang="en-US" sz="2800"/>
              <a:t>(aq)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  <p:pic>
        <p:nvPicPr>
          <p:cNvPr id="298" name="Google Shape;298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524000"/>
            <a:ext cx="3524250" cy="5084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6"/>
          <p:cNvSpPr txBox="1"/>
          <p:nvPr>
            <p:ph idx="1" type="body"/>
          </p:nvPr>
        </p:nvSpPr>
        <p:spPr>
          <a:xfrm>
            <a:off x="457200" y="381000"/>
            <a:ext cx="8229600" cy="5745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 solution in which the crystallizing rate of the solute equals the dissolving rate of the solute must be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saturated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unsaturated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concentrated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dilute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Which statement must be true when solution equilibrium occurs?</a:t>
            </a:r>
            <a:br>
              <a:rPr lang="en-US" sz="3959"/>
            </a:br>
            <a:endParaRPr sz="3959"/>
          </a:p>
        </p:txBody>
      </p:sp>
      <p:sp>
        <p:nvSpPr>
          <p:cNvPr id="309" name="Google Shape;309;p47"/>
          <p:cNvSpPr txBox="1"/>
          <p:nvPr>
            <p:ph idx="1" type="body"/>
          </p:nvPr>
        </p:nvSpPr>
        <p:spPr>
          <a:xfrm>
            <a:off x="457200" y="2057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solution is at STP.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solution is supersaturated.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concentration of the solution remains constant.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masses of the dissolved solute and the undissolved solute are equal.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Given the closed system at equilibrium: CO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g</a:t>
            </a:r>
            <a:r>
              <a:rPr lang="en-US" sz="3959"/>
              <a:t>) ↔ CO</a:t>
            </a:r>
            <a:r>
              <a:rPr baseline="-25000" lang="en-US" sz="3959"/>
              <a:t>2</a:t>
            </a:r>
            <a:r>
              <a:rPr lang="en-US" sz="3959"/>
              <a:t>(</a:t>
            </a:r>
            <a:r>
              <a:rPr i="1" lang="en-US" sz="3959"/>
              <a:t>aq</a:t>
            </a:r>
            <a:r>
              <a:rPr lang="en-US" sz="3959"/>
              <a:t>)</a:t>
            </a:r>
            <a:endParaRPr sz="3959"/>
          </a:p>
        </p:txBody>
      </p:sp>
      <p:sp>
        <p:nvSpPr>
          <p:cNvPr id="315" name="Google Shape;315;p4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As the pressure on the system increases, the solubility of the CO</a:t>
            </a:r>
            <a:r>
              <a:rPr baseline="-25000" lang="en-US"/>
              <a:t>2</a:t>
            </a:r>
            <a:r>
              <a:rPr lang="en-US"/>
              <a:t>(</a:t>
            </a:r>
            <a:r>
              <a:rPr i="1" lang="en-US"/>
              <a:t>g</a:t>
            </a:r>
            <a:r>
              <a:rPr lang="en-US"/>
              <a:t>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decreases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increases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remains the same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9"/>
          <p:cNvSpPr txBox="1"/>
          <p:nvPr>
            <p:ph type="title"/>
          </p:nvPr>
        </p:nvSpPr>
        <p:spPr>
          <a:xfrm>
            <a:off x="0" y="274638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Given the reaction: AgI(</a:t>
            </a:r>
            <a:r>
              <a:rPr i="1" lang="en-US" sz="3600"/>
              <a:t>s</a:t>
            </a:r>
            <a:r>
              <a:rPr lang="en-US" sz="3600"/>
              <a:t>) ↔ Ag</a:t>
            </a:r>
            <a:r>
              <a:rPr baseline="30000" lang="en-US" sz="3600"/>
              <a:t>+</a:t>
            </a:r>
            <a:r>
              <a:rPr lang="en-US" sz="3600"/>
              <a:t>(</a:t>
            </a:r>
            <a:r>
              <a:rPr i="1" lang="en-US" sz="3600"/>
              <a:t>aq</a:t>
            </a:r>
            <a:r>
              <a:rPr lang="en-US" sz="3600"/>
              <a:t>) + I</a:t>
            </a:r>
            <a:r>
              <a:rPr baseline="30000" lang="en-US" sz="3600"/>
              <a:t>-</a:t>
            </a:r>
            <a:r>
              <a:rPr lang="en-US" sz="3600"/>
              <a:t>(</a:t>
            </a:r>
            <a:r>
              <a:rPr i="1" lang="en-US" sz="3600"/>
              <a:t>aq</a:t>
            </a:r>
            <a:r>
              <a:rPr lang="en-US" sz="3600"/>
              <a:t>)</a:t>
            </a:r>
            <a:endParaRPr sz="3600"/>
          </a:p>
        </p:txBody>
      </p:sp>
      <p:sp>
        <p:nvSpPr>
          <p:cNvPr id="321" name="Google Shape;321;p49"/>
          <p:cNvSpPr txBox="1"/>
          <p:nvPr>
            <p:ph idx="1" type="body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br>
              <a:rPr lang="en-US" sz="2960"/>
            </a:br>
            <a:r>
              <a:rPr lang="en-US" sz="2960"/>
              <a:t>Solution equilibrium is reached in the system when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rate of dissolving reaches zero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rate of crystallization reaches zero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rate of dissolving is zero and the rate of crystallization is greater than zero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both the rate of dissolving and the rate of crystallization are equal and greater than zero</a:t>
            </a:r>
            <a:endParaRPr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Given the reaction:</a:t>
            </a:r>
            <a:endParaRPr/>
          </a:p>
        </p:txBody>
      </p:sp>
      <p:sp>
        <p:nvSpPr>
          <p:cNvPr id="327" name="Google Shape;327;p50"/>
          <p:cNvSpPr txBox="1"/>
          <p:nvPr>
            <p:ph idx="1" type="body"/>
          </p:nvPr>
        </p:nvSpPr>
        <p:spPr>
          <a:xfrm>
            <a:off x="457200" y="2133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Once equilibrium is reached, which statement is accurate?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concentration of Ag</a:t>
            </a:r>
            <a:r>
              <a:rPr baseline="30000" lang="en-US" sz="2960"/>
              <a:t>+</a:t>
            </a:r>
            <a:r>
              <a:rPr lang="en-US" sz="2960"/>
              <a:t>(</a:t>
            </a:r>
            <a:r>
              <a:rPr i="1" lang="en-US" sz="2960"/>
              <a:t>aq</a:t>
            </a:r>
            <a:r>
              <a:rPr lang="en-US" sz="2960"/>
              <a:t>) is greater than the concentration of Cl</a:t>
            </a:r>
            <a:r>
              <a:rPr baseline="30000" lang="en-US" sz="2960"/>
              <a:t>−</a:t>
            </a:r>
            <a:r>
              <a:rPr lang="en-US" sz="2960"/>
              <a:t> (</a:t>
            </a:r>
            <a:r>
              <a:rPr i="1" lang="en-US" sz="2960"/>
              <a:t>aq</a:t>
            </a:r>
            <a:r>
              <a:rPr lang="en-US" sz="2960"/>
              <a:t>).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AgCl(</a:t>
            </a:r>
            <a:r>
              <a:rPr i="1" lang="en-US" sz="2960"/>
              <a:t>s</a:t>
            </a:r>
            <a:r>
              <a:rPr lang="en-US" sz="2960"/>
              <a:t>) will be completely consumed.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rates of the forward and reverse reactions are equal.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entropy of the forward reaction will continue to decrease.</a:t>
            </a:r>
            <a:endParaRPr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  <p:pic>
        <p:nvPicPr>
          <p:cNvPr descr="http://www.castlelearning.com/review/Courses/chem/q1765-1.gif?v=20040109094744" id="328" name="Google Shape;328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1295400"/>
            <a:ext cx="4280838" cy="657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Evaporation of Liquids</a:t>
            </a:r>
            <a:endParaRPr/>
          </a:p>
        </p:txBody>
      </p:sp>
      <p:sp>
        <p:nvSpPr>
          <p:cNvPr id="334" name="Google Shape;334;p51"/>
          <p:cNvSpPr txBox="1"/>
          <p:nvPr>
            <p:ph idx="1" type="body"/>
          </p:nvPr>
        </p:nvSpPr>
        <p:spPr>
          <a:xfrm>
            <a:off x="152400" y="1600200"/>
            <a:ext cx="50292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a sealed container, liquids quickly reach equilibrium with their vapor: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Rate evaporation = rate condensation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O(l) ↔ H</a:t>
            </a:r>
            <a:r>
              <a:rPr baseline="-25000" lang="en-US"/>
              <a:t>2</a:t>
            </a:r>
            <a:r>
              <a:rPr lang="en-US"/>
              <a:t>O(g)</a:t>
            </a:r>
            <a:endParaRPr/>
          </a:p>
        </p:txBody>
      </p:sp>
      <p:pic>
        <p:nvPicPr>
          <p:cNvPr id="335" name="Google Shape;335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53000" y="1143000"/>
            <a:ext cx="3924385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dluetgens.com/userfiles/vp%20equilibrium.jpg" id="336" name="Google Shape;336;p5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76800" y="4572000"/>
            <a:ext cx="4003305" cy="213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457200" y="457200"/>
            <a:ext cx="82296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Fe</a:t>
            </a:r>
            <a:r>
              <a:rPr baseline="-25000" lang="en-US" sz="3959"/>
              <a:t>3</a:t>
            </a:r>
            <a:r>
              <a:rPr lang="en-US" sz="3959"/>
              <a:t>O</a:t>
            </a:r>
            <a:r>
              <a:rPr baseline="-25000" lang="en-US" sz="3959"/>
              <a:t>4</a:t>
            </a:r>
            <a:r>
              <a:rPr lang="en-US" sz="3959"/>
              <a:t>(s) + 4H</a:t>
            </a:r>
            <a:r>
              <a:rPr baseline="-25000" lang="en-US" sz="3959"/>
              <a:t>2</a:t>
            </a:r>
            <a:r>
              <a:rPr lang="en-US" sz="3959"/>
              <a:t>(g) → 3Fe(s) + 4H</a:t>
            </a:r>
            <a:r>
              <a:rPr baseline="-25000" lang="en-US" sz="3959"/>
              <a:t>2</a:t>
            </a:r>
            <a:r>
              <a:rPr lang="en-US" sz="3959"/>
              <a:t>O(g) 	</a:t>
            </a:r>
            <a:br>
              <a:rPr lang="en-US" sz="3959"/>
            </a:br>
            <a:r>
              <a:rPr lang="en-US" sz="3959"/>
              <a:t>3Fe(s) + 4H</a:t>
            </a:r>
            <a:r>
              <a:rPr baseline="-25000" lang="en-US" sz="3959"/>
              <a:t>2</a:t>
            </a:r>
            <a:r>
              <a:rPr lang="en-US" sz="3959"/>
              <a:t>O(g) → Fe</a:t>
            </a:r>
            <a:r>
              <a:rPr baseline="-25000" lang="en-US" sz="3959"/>
              <a:t>3</a:t>
            </a:r>
            <a:r>
              <a:rPr lang="en-US" sz="3959"/>
              <a:t>O</a:t>
            </a:r>
            <a:r>
              <a:rPr baseline="-25000" lang="en-US" sz="3959"/>
              <a:t>4</a:t>
            </a:r>
            <a:r>
              <a:rPr lang="en-US" sz="3959"/>
              <a:t>(s) + 4H</a:t>
            </a:r>
            <a:r>
              <a:rPr baseline="-25000" lang="en-US" sz="3959"/>
              <a:t>2</a:t>
            </a:r>
            <a:r>
              <a:rPr lang="en-US" sz="3959"/>
              <a:t>(g) 	</a:t>
            </a:r>
            <a:br>
              <a:rPr lang="en-US" sz="3959"/>
            </a:br>
            <a:br>
              <a:rPr lang="en-US" sz="3959"/>
            </a:br>
            <a:endParaRPr sz="3959"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457200" y="2895600"/>
            <a:ext cx="8229600" cy="3230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the water vapor in eq. 1 is allowed to escape, the second reaction cannot occur.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Similarly, if hydrogen gas is removed from the reaction vessel in eq. 2, no iron can be formed.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42" name="Google Shape;342;p52"/>
          <p:cNvSpPr txBox="1"/>
          <p:nvPr>
            <p:ph idx="1" type="body"/>
          </p:nvPr>
        </p:nvSpPr>
        <p:spPr>
          <a:xfrm>
            <a:off x="457200" y="4800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I</a:t>
            </a:r>
            <a:r>
              <a:rPr baseline="-25000" lang="en-US" u="sng">
                <a:solidFill>
                  <a:schemeClr val="hlink"/>
                </a:solidFill>
                <a:hlinkClick r:id="rId4"/>
              </a:rPr>
              <a:t>2</a:t>
            </a:r>
            <a:r>
              <a:rPr lang="en-US" u="sng">
                <a:solidFill>
                  <a:schemeClr val="hlink"/>
                </a:solidFill>
                <a:hlinkClick r:id="rId5"/>
              </a:rPr>
              <a:t>(s) ↔ I</a:t>
            </a:r>
            <a:r>
              <a:rPr baseline="-25000" lang="en-US" u="sng">
                <a:solidFill>
                  <a:schemeClr val="hlink"/>
                </a:solidFill>
                <a:hlinkClick r:id="rId6"/>
              </a:rPr>
              <a:t>2</a:t>
            </a:r>
            <a:r>
              <a:rPr lang="en-US" u="sng">
                <a:solidFill>
                  <a:schemeClr val="hlink"/>
                </a:solidFill>
                <a:hlinkClick r:id="rId7"/>
              </a:rPr>
              <a:t>(g)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</a:t>
            </a:r>
            <a:r>
              <a:rPr baseline="-25000" lang="en-US"/>
              <a:t>2</a:t>
            </a:r>
            <a:r>
              <a:rPr lang="en-US"/>
              <a:t>(s) ↔ CO</a:t>
            </a:r>
            <a:r>
              <a:rPr baseline="-25000" lang="en-US"/>
              <a:t>2</a:t>
            </a:r>
            <a:r>
              <a:rPr lang="en-US"/>
              <a:t>(g)</a:t>
            </a:r>
            <a:endParaRPr/>
          </a:p>
        </p:txBody>
      </p:sp>
      <p:pic>
        <p:nvPicPr>
          <p:cNvPr descr="http://boomeria.org/chemlectures/equilibrium/sublimation.jpg" id="343" name="Google Shape;343;p5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0" y="0"/>
            <a:ext cx="6127261" cy="426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2.gstatic.com/images?q=tbn:ANd9GcT_PpOPy2xap_J2OShtIJyEM5WbzZw50Kobk-PzzOFj6xstHYKUfw" id="344" name="Google Shape;344;p5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876800" y="3476932"/>
            <a:ext cx="3886200" cy="31810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3"/>
          <p:cNvSpPr txBox="1"/>
          <p:nvPr>
            <p:ph idx="1" type="body"/>
          </p:nvPr>
        </p:nvSpPr>
        <p:spPr>
          <a:xfrm>
            <a:off x="457200" y="304800"/>
            <a:ext cx="8229600" cy="5821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Which type or types of change, if any, can reach equilibrium?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chemical change, only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physical change, only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both a chemical and a physical change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neither a chemical nor a physical change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4"/>
          <p:cNvSpPr txBox="1"/>
          <p:nvPr>
            <p:ph idx="1" type="body"/>
          </p:nvPr>
        </p:nvSpPr>
        <p:spPr>
          <a:xfrm>
            <a:off x="457200" y="2971800"/>
            <a:ext cx="8229600" cy="3154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Which equation represents a system that will reach equilibrium in the flask?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NaCl(</a:t>
            </a:r>
            <a:r>
              <a:rPr i="1" lang="en-US"/>
              <a:t>s</a:t>
            </a:r>
            <a:r>
              <a:rPr lang="en-US"/>
              <a:t>) ↔ NaCl(</a:t>
            </a:r>
            <a:r>
              <a:rPr i="1" lang="en-US"/>
              <a:t>l</a:t>
            </a:r>
            <a:r>
              <a:rPr lang="en-US"/>
              <a:t>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NaCl(</a:t>
            </a:r>
            <a:r>
              <a:rPr i="1" lang="en-US"/>
              <a:t>s</a:t>
            </a:r>
            <a:r>
              <a:rPr lang="en-US"/>
              <a:t>) ↔ H</a:t>
            </a:r>
            <a:r>
              <a:rPr baseline="-25000" lang="en-US"/>
              <a:t>2</a:t>
            </a:r>
            <a:r>
              <a:rPr lang="en-US"/>
              <a:t>O(</a:t>
            </a:r>
            <a:r>
              <a:rPr i="1" lang="en-US"/>
              <a:t>l</a:t>
            </a:r>
            <a:r>
              <a:rPr lang="en-US"/>
              <a:t>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O(</a:t>
            </a:r>
            <a:r>
              <a:rPr i="1" lang="en-US"/>
              <a:t>g</a:t>
            </a:r>
            <a:r>
              <a:rPr lang="en-US"/>
              <a:t>) ↔ NaCl(</a:t>
            </a:r>
            <a:r>
              <a:rPr i="1" lang="en-US"/>
              <a:t>aq</a:t>
            </a:r>
            <a:r>
              <a:rPr lang="en-US"/>
              <a:t>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O(</a:t>
            </a:r>
            <a:r>
              <a:rPr i="1" lang="en-US"/>
              <a:t>g</a:t>
            </a:r>
            <a:r>
              <a:rPr lang="en-US"/>
              <a:t>) ↔ H</a:t>
            </a:r>
            <a:r>
              <a:rPr baseline="-25000" lang="en-US"/>
              <a:t>2</a:t>
            </a:r>
            <a:r>
              <a:rPr lang="en-US"/>
              <a:t>O(</a:t>
            </a:r>
            <a:r>
              <a:rPr i="1" lang="en-US"/>
              <a:t>l</a:t>
            </a:r>
            <a:r>
              <a:rPr lang="en-US"/>
              <a:t>)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://www.castlelearning.com/review/Courses/chem/C89284.gif?v=20010126034540" id="355" name="Google Shape;355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4200" y="213116"/>
            <a:ext cx="3065253" cy="2606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457200" y="274638"/>
            <a:ext cx="8229600" cy="2468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Fe</a:t>
            </a:r>
            <a:r>
              <a:rPr baseline="-25000" lang="en-US" sz="3959"/>
              <a:t>3</a:t>
            </a:r>
            <a:r>
              <a:rPr lang="en-US" sz="3959"/>
              <a:t>O</a:t>
            </a:r>
            <a:r>
              <a:rPr baseline="-25000" lang="en-US" sz="3959"/>
              <a:t>4</a:t>
            </a:r>
            <a:r>
              <a:rPr lang="en-US" sz="3959"/>
              <a:t>(s) + 4H</a:t>
            </a:r>
            <a:r>
              <a:rPr baseline="-25000" lang="en-US" sz="3959"/>
              <a:t>2</a:t>
            </a:r>
            <a:r>
              <a:rPr lang="en-US" sz="3959"/>
              <a:t>(g) → 3Fe(s) + 4H</a:t>
            </a:r>
            <a:r>
              <a:rPr baseline="-25000" lang="en-US" sz="3959"/>
              <a:t>2</a:t>
            </a:r>
            <a:r>
              <a:rPr lang="en-US" sz="3959"/>
              <a:t>O(g) 	</a:t>
            </a:r>
            <a:br>
              <a:rPr lang="en-US" sz="3959"/>
            </a:br>
            <a:r>
              <a:rPr lang="en-US" sz="3959"/>
              <a:t>3Fe(s) + 4H</a:t>
            </a:r>
            <a:r>
              <a:rPr baseline="-25000" lang="en-US" sz="3959"/>
              <a:t>2</a:t>
            </a:r>
            <a:r>
              <a:rPr lang="en-US" sz="3959"/>
              <a:t>O(g) → Fe</a:t>
            </a:r>
            <a:r>
              <a:rPr baseline="-25000" lang="en-US" sz="3959"/>
              <a:t>3</a:t>
            </a:r>
            <a:r>
              <a:rPr lang="en-US" sz="3959"/>
              <a:t>O</a:t>
            </a:r>
            <a:r>
              <a:rPr baseline="-25000" lang="en-US" sz="3959"/>
              <a:t>4</a:t>
            </a:r>
            <a:r>
              <a:rPr lang="en-US" sz="3959"/>
              <a:t>(s) + 4H</a:t>
            </a:r>
            <a:r>
              <a:rPr baseline="-25000" lang="en-US" sz="3959"/>
              <a:t>2</a:t>
            </a:r>
            <a:r>
              <a:rPr lang="en-US" sz="3959"/>
              <a:t>(g)</a:t>
            </a:r>
            <a:endParaRPr sz="3959"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457200" y="28194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en-US" sz="2480"/>
              <a:t>If we begin with conditions that produce eq. 1, iron and steam are produced. Eq.2 will not occur in significant amounts because there is not enough iron and steam formed.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en-US" sz="2480"/>
              <a:t>As the reaction progresses, however, the reactions in equation 2 start becoming significant. The reaction in equation 1 slows down, while the reaction in equation 2 speeds up.</a:t>
            </a:r>
            <a:br>
              <a:rPr lang="en-US" sz="2480"/>
            </a:b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en-US" sz="2480"/>
              <a:t>Eventually they reach a state where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		the rate of reaction 1 = the rate of reaction 2.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Chemical Equilibrium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When this happens, the system is said to be in </a:t>
            </a:r>
            <a:r>
              <a:rPr b="1" lang="en-US"/>
              <a:t>chemical equilibrium</a:t>
            </a:r>
            <a:r>
              <a:rPr lang="en-US"/>
              <a:t>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br>
              <a:rPr lang="en-US"/>
            </a:b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Note that for reactions in equilibrium, arrows in both directions are used.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substances on the left are called reactants, and the substances on the right are called products.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22" name="Google Shape;12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2895600"/>
            <a:ext cx="7465866" cy="5476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(g) +I</a:t>
            </a:r>
            <a:r>
              <a:rPr baseline="-25000" lang="en-US"/>
              <a:t>2</a:t>
            </a:r>
            <a:r>
              <a:rPr lang="en-US"/>
              <a:t>(g) ↔2HI(g)</a:t>
            </a:r>
            <a:endParaRPr/>
          </a:p>
        </p:txBody>
      </p:sp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457200" y="4876800"/>
            <a:ext cx="8229600" cy="1249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://image.tutorvista.com/content/chemical-equilibrium/hydrogen-iodide-formed.jpeg" id="129" name="Google Shape;12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676400"/>
            <a:ext cx="3875498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image.tutorvista.com/content/chemical-equilibrium/reaction-rate-time-graph.gif" id="130" name="Google Shape;13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29200" y="1676400"/>
            <a:ext cx="3352800" cy="2764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Equilibrium Position</a:t>
            </a:r>
            <a:endParaRPr/>
          </a:p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chemical equilibrium, the rates of the forward and reverse reactions are the same. What about the concentrations of products and reactants, are they the same?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No! Concentrations of the components of chemical reactions can be radically different.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Equilibrium position</a:t>
            </a:r>
            <a:r>
              <a:rPr lang="en-US"/>
              <a:t> – of a reaction is given by the relative concentrations of the components of the system at equilibrium.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457200" y="14478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In the hypothetical reaction shown above, the formation of B is greatly favored over the formation of A. The longer arrow indicates the favored direction of the reaction.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When all reactants are converted to products, we say that the reaction has gone to completion, or is </a:t>
            </a:r>
            <a:r>
              <a:rPr b="1" lang="en-US" sz="2720"/>
              <a:t>irreversible</a:t>
            </a:r>
            <a:r>
              <a:rPr lang="en-US" sz="2720"/>
              <a:t>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When reactants are mixed, yet no products are formed, we can say that there is </a:t>
            </a:r>
            <a:r>
              <a:rPr b="1" lang="en-US" sz="2720"/>
              <a:t>no reaction.</a:t>
            </a:r>
            <a:br>
              <a:rPr lang="en-US" sz="2720"/>
            </a:b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Reversible reactions are somewhere in between these two extremes.</a:t>
            </a: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7832" y="381000"/>
            <a:ext cx="3228361" cy="7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